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2" r:id="rId5"/>
    <p:sldId id="263" r:id="rId6"/>
    <p:sldId id="266" r:id="rId7"/>
    <p:sldId id="265" r:id="rId8"/>
    <p:sldId id="261" r:id="rId9"/>
    <p:sldId id="267" r:id="rId10"/>
    <p:sldId id="268" r:id="rId11"/>
    <p:sldId id="273" r:id="rId12"/>
    <p:sldId id="264" r:id="rId13"/>
    <p:sldId id="272" r:id="rId14"/>
    <p:sldId id="271" r:id="rId15"/>
    <p:sldId id="270" r:id="rId16"/>
    <p:sldId id="260" r:id="rId17"/>
    <p:sldId id="269" r:id="rId18"/>
    <p:sldId id="276" r:id="rId19"/>
    <p:sldId id="280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299-4A52-A880-453FDBF1E806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3632D9C-93BA-4186-98A0-DD5D77A8E4FD}" type="VALUE">
                      <a:rPr lang="ru-RU" b="1" smtClean="0"/>
                      <a:pPr>
                        <a:defRPr sz="1197" b="0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ru-RU" b="1" dirty="0"/>
                      <a:t> МЕСТО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299-4A52-A880-453FDBF1E806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5A7A521-E4E2-4492-9300-AE93681A0436}" type="VALUE">
                      <a:rPr lang="ru-RU" b="1" smtClean="0"/>
                      <a:pPr>
                        <a:defRPr sz="1197" b="0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ru-RU" b="1" dirty="0"/>
                      <a:t> МЕСТО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299-4A52-A880-453FDBF1E8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Развитые регионы</c:v>
                </c:pt>
                <c:pt idx="1">
                  <c:v>Общий рейтинг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2"/>
                <c:pt idx="0">
                  <c:v>7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99-4A52-A880-453FDBF1E80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Развитые регионы</c:v>
                </c:pt>
                <c:pt idx="1">
                  <c:v>Общий рейтинг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1-7299-4A52-A880-453FDBF1E80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Развитые регионы</c:v>
                </c:pt>
                <c:pt idx="1">
                  <c:v>Общий рейтинг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2-7299-4A52-A880-453FDBF1E80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29987887"/>
        <c:axId val="227570527"/>
      </c:barChart>
      <c:catAx>
        <c:axId val="2299878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7570527"/>
        <c:crosses val="autoZero"/>
        <c:auto val="1"/>
        <c:lblAlgn val="ctr"/>
        <c:lblOffset val="100"/>
        <c:noMultiLvlLbl val="0"/>
      </c:catAx>
      <c:valAx>
        <c:axId val="22757052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29987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/>
              <a:t>Получено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Получили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EF-4B28-8373-36BED1F942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CEF-4B28-8373-36BED1F94238}"/>
              </c:ext>
            </c:extLst>
          </c:dPt>
          <c:cat>
            <c:strRef>
              <c:f>Лист1!$A$2:$A$3</c:f>
              <c:strCache>
                <c:ptCount val="2"/>
                <c:pt idx="0">
                  <c:v>ФРР - 42 млн. руб.</c:v>
                </c:pt>
                <c:pt idx="1">
                  <c:v>Газпром межрегионгаз Ростов-на-Дону - 5 млн. руб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42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C5-49D1-822D-510EF4427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/>
              <a:t>Потрачено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Потратили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8D1-48D2-AAD2-854FB9E8706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8D1-48D2-AAD2-854FB9E8706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DBC-48A3-85BE-62FC7D0BC67E}"/>
              </c:ext>
            </c:extLst>
          </c:dPt>
          <c:cat>
            <c:strRef>
              <c:f>Лист1!$A$2:$A$4</c:f>
              <c:strCache>
                <c:ptCount val="3"/>
                <c:pt idx="0">
                  <c:v>РК «Булава»  - 30 млн. руб.</c:v>
                </c:pt>
                <c:pt idx="1">
                  <c:v>РК «Ростов ДГТУ» (муж., жен.) - 8,2 млн.руб.</c:v>
                </c:pt>
                <c:pt idx="2">
                  <c:v>ФРРО - 7,0 млн.руб.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8.1999999999999993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D1-48D2-AAD2-854FB9E87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/>
              <a:t>Получено дополнительно</a:t>
            </a:r>
          </a:p>
          <a:p>
            <a:pPr>
              <a:defRPr/>
            </a:pPr>
            <a:r>
              <a:rPr lang="ru-RU" sz="2800" dirty="0"/>
              <a:t>Министерство</a:t>
            </a:r>
            <a:r>
              <a:rPr lang="ru-RU" sz="2800" baseline="0" dirty="0"/>
              <a:t> спорта РО</a:t>
            </a:r>
            <a:endParaRPr lang="ru-RU" dirty="0"/>
          </a:p>
        </c:rich>
      </c:tx>
      <c:layout>
        <c:manualLayout>
          <c:xMode val="edge"/>
          <c:yMode val="edge"/>
          <c:x val="0.26417745016311162"/>
          <c:y val="2.16246216588364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Получили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52D-432D-9637-96135375A3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52D-432D-9637-96135375A32F}"/>
              </c:ext>
            </c:extLst>
          </c:dPt>
          <c:cat>
            <c:strRef>
              <c:f>Лист1!$A$2:$A$3</c:f>
              <c:strCache>
                <c:ptCount val="2"/>
                <c:pt idx="0">
                  <c:v>РК "Булава" - 15.6 млн. руб.</c:v>
                </c:pt>
                <c:pt idx="1">
                  <c:v>РК "ДГТУ" (муж., жен.) - 6.4 млн. руб</c:v>
                </c:pt>
              </c:strCache>
            </c:strRef>
          </c:cat>
          <c:val>
            <c:numRef>
              <c:f>Лист1!$B$2:$B$3</c:f>
              <c:numCache>
                <c:formatCode>0.00</c:formatCode>
                <c:ptCount val="2"/>
                <c:pt idx="0" formatCode="General">
                  <c:v>15.6</c:v>
                </c:pt>
                <c:pt idx="1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2D-432D-9637-96135375A3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1B906-B138-49B7-8302-1ABF4FF4D8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358" y="523460"/>
            <a:ext cx="11819284" cy="418106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Отчет по результатам деятельности </a:t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chemeClr val="bg1"/>
                </a:solidFill>
              </a:rPr>
              <a:t>Региональной физкультурно-спортивной Общественной организации «Федерация регби Ростовской области» (РФСОО «ФРРО») за 2020г.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25B4D8-50B1-4139-ABD7-25A6ADD1A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7804" y="511948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1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62523" cy="2282319"/>
          </a:xfrm>
        </p:spPr>
        <p:txBody>
          <a:bodyPr>
            <a:normAutofit/>
          </a:bodyPr>
          <a:lstStyle/>
          <a:p>
            <a:r>
              <a:rPr lang="ru-RU" dirty="0"/>
              <a:t>подготовка и участие в соревнованиях профессиональных команд клубов Ростовской области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EF7CF16-E5CD-4F6B-B2C5-39917A1931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2" y="563299"/>
            <a:ext cx="4702923" cy="313405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25DE75-14F3-4DCC-BAF9-B0AC65A5E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308" y="559625"/>
            <a:ext cx="4745039" cy="313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19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3E65CF-14AE-4598-8109-765A3A301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462523" cy="5953539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Чемпионат России по регби Премьер лига среди мужских команд  сезона 2020-2021 года;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Кубок России по регби среди мужских команд сезона 2020-2021 года;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Чемпионат России по регби-7 Премьер лига среди мужских команд  сезона 2020-2021 года;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Кубок России по регби-7 среди мужских команд сезона 2020 года - РК «Булава»;</a:t>
            </a:r>
          </a:p>
          <a:p>
            <a:r>
              <a:rPr lang="ru-RU" sz="2400" dirty="0">
                <a:solidFill>
                  <a:schemeClr val="tx1"/>
                </a:solidFill>
              </a:rPr>
              <a:t>Чемпионат Высшей лиги по регби среди мужских команд сезона 2020 года РК «</a:t>
            </a:r>
            <a:r>
              <a:rPr lang="ru-RU" sz="2400" dirty="0" err="1">
                <a:solidFill>
                  <a:schemeClr val="tx1"/>
                </a:solidFill>
              </a:rPr>
              <a:t>Ростов</a:t>
            </a:r>
            <a:r>
              <a:rPr lang="ru-RU" sz="2400" dirty="0">
                <a:solidFill>
                  <a:schemeClr val="tx1"/>
                </a:solidFill>
              </a:rPr>
              <a:t>-ДГТУ»;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Чемпионат России по регби-7 среди женских команд  сезона 2020-2021 года;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Кубок России по регби-7  среди женских команд  сезона 2020 года - РК «</a:t>
            </a:r>
            <a:r>
              <a:rPr lang="ru-RU" sz="2400" dirty="0" err="1">
                <a:solidFill>
                  <a:schemeClr val="tx1"/>
                </a:solidFill>
              </a:rPr>
              <a:t>Ростов</a:t>
            </a:r>
            <a:r>
              <a:rPr lang="ru-RU" sz="2400" dirty="0">
                <a:solidFill>
                  <a:schemeClr val="tx1"/>
                </a:solidFill>
              </a:rPr>
              <a:t>-ДГТУ».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4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1"/>
            <a:ext cx="10462524" cy="2282319"/>
          </a:xfrm>
        </p:spPr>
        <p:txBody>
          <a:bodyPr>
            <a:noAutofit/>
          </a:bodyPr>
          <a:lstStyle/>
          <a:p>
            <a:r>
              <a:rPr lang="ru-RU" sz="2400" dirty="0"/>
              <a:t>Подготовка и обучение тренеров для открытия отделений в спортивных учреждениях Ростовской области, обеспечению участия тренеров в курсах повышения квалификации, проведению семинаров для тренеров по тег-регби, а так же проведению семинаров для судей, обслуживающих соревнования по тег-регби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A1FE588-8CEF-48F4-B8B3-39C3936A74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1" y="470452"/>
            <a:ext cx="4479234" cy="3359426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32D5CF-BE07-4935-B0E8-8B3E2CD62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01" y="470453"/>
            <a:ext cx="4479234" cy="335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95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3E65CF-14AE-4598-8109-765A3A301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462523" cy="592703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</a:rPr>
              <a:t>С апреля по декабрь 2020г. проведено обучение тренеров с получением сертификатов: </a:t>
            </a:r>
          </a:p>
          <a:p>
            <a:r>
              <a:rPr lang="ru-RU" dirty="0">
                <a:solidFill>
                  <a:schemeClr val="tx1"/>
                </a:solidFill>
              </a:rPr>
              <a:t>МБУ ДО «Шолоховская ДЮСШ»-7 чел., </a:t>
            </a:r>
          </a:p>
          <a:p>
            <a:r>
              <a:rPr lang="ru-RU" dirty="0">
                <a:solidFill>
                  <a:schemeClr val="tx1"/>
                </a:solidFill>
              </a:rPr>
              <a:t>МБОУ ДО ДЮСШ г. Миллерово-5 чел., </a:t>
            </a:r>
          </a:p>
          <a:p>
            <a:r>
              <a:rPr lang="ru-RU" dirty="0">
                <a:solidFill>
                  <a:schemeClr val="tx1"/>
                </a:solidFill>
              </a:rPr>
              <a:t>МБУ ДО Обливской ДЮСШ-2 чел., </a:t>
            </a:r>
          </a:p>
          <a:p>
            <a:r>
              <a:rPr lang="ru-RU" dirty="0">
                <a:solidFill>
                  <a:schemeClr val="tx1"/>
                </a:solidFill>
              </a:rPr>
              <a:t>МБУДО ДЮСШ № 3 г. Новошахтинск -3 чел., </a:t>
            </a:r>
          </a:p>
          <a:p>
            <a:r>
              <a:rPr lang="ru-RU" dirty="0">
                <a:solidFill>
                  <a:schemeClr val="tx1"/>
                </a:solidFill>
              </a:rPr>
              <a:t>ДО МБОУ ДЮСШ «</a:t>
            </a:r>
            <a:r>
              <a:rPr lang="ru-RU" dirty="0" err="1">
                <a:solidFill>
                  <a:schemeClr val="tx1"/>
                </a:solidFill>
              </a:rPr>
              <a:t>Олимпик</a:t>
            </a:r>
            <a:r>
              <a:rPr lang="ru-RU" dirty="0">
                <a:solidFill>
                  <a:schemeClr val="tx1"/>
                </a:solidFill>
              </a:rPr>
              <a:t>» г. Зверево 1чел., </a:t>
            </a:r>
          </a:p>
          <a:p>
            <a:r>
              <a:rPr lang="ru-RU" dirty="0">
                <a:solidFill>
                  <a:schemeClr val="tx1"/>
                </a:solidFill>
              </a:rPr>
              <a:t>МБОУ ДО ДЮСШ Усть-Донецкого района-1чел, </a:t>
            </a:r>
          </a:p>
          <a:p>
            <a:r>
              <a:rPr lang="ru-RU" dirty="0">
                <a:solidFill>
                  <a:schemeClr val="tx1"/>
                </a:solidFill>
              </a:rPr>
              <a:t>МБОУ ДО ДЮСШ Константиновского района 1чел., </a:t>
            </a:r>
          </a:p>
          <a:p>
            <a:r>
              <a:rPr lang="ru-RU" dirty="0">
                <a:solidFill>
                  <a:schemeClr val="tx1"/>
                </a:solidFill>
              </a:rPr>
              <a:t>ДЮСШ «Нива» </a:t>
            </a:r>
            <a:r>
              <a:rPr lang="ru-RU" dirty="0" err="1">
                <a:solidFill>
                  <a:schemeClr val="tx1"/>
                </a:solidFill>
              </a:rPr>
              <a:t>р.п</a:t>
            </a:r>
            <a:r>
              <a:rPr lang="ru-RU" dirty="0">
                <a:solidFill>
                  <a:schemeClr val="tx1"/>
                </a:solidFill>
              </a:rPr>
              <a:t>. Каменоломни-1чел. </a:t>
            </a:r>
          </a:p>
          <a:p>
            <a:r>
              <a:rPr lang="ru-RU" dirty="0">
                <a:solidFill>
                  <a:schemeClr val="tx1"/>
                </a:solidFill>
              </a:rPr>
              <a:t>Казачка СШОР№2 г. Новочеркасск -1чел., </a:t>
            </a:r>
          </a:p>
          <a:p>
            <a:r>
              <a:rPr lang="ru-RU" dirty="0">
                <a:solidFill>
                  <a:schemeClr val="tx1"/>
                </a:solidFill>
              </a:rPr>
              <a:t>МБУ ДО Матвеево-Курганская ДЮСШ-1чел., </a:t>
            </a:r>
          </a:p>
          <a:p>
            <a:r>
              <a:rPr lang="ru-RU" dirty="0">
                <a:solidFill>
                  <a:schemeClr val="tx1"/>
                </a:solidFill>
              </a:rPr>
              <a:t>МБОУ ДО ДЮСШ ЕР Егорлыкского района -2чел,  </a:t>
            </a:r>
          </a:p>
          <a:p>
            <a:r>
              <a:rPr lang="ru-RU" dirty="0">
                <a:solidFill>
                  <a:schemeClr val="tx1"/>
                </a:solidFill>
              </a:rPr>
              <a:t>МБУ ДО ДЮСШ </a:t>
            </a:r>
            <a:r>
              <a:rPr lang="ru-RU" dirty="0" err="1">
                <a:solidFill>
                  <a:schemeClr val="tx1"/>
                </a:solidFill>
              </a:rPr>
              <a:t>Целинского</a:t>
            </a:r>
            <a:r>
              <a:rPr lang="ru-RU" dirty="0">
                <a:solidFill>
                  <a:schemeClr val="tx1"/>
                </a:solidFill>
              </a:rPr>
              <a:t> района -3чел., </a:t>
            </a:r>
          </a:p>
          <a:p>
            <a:r>
              <a:rPr lang="ru-RU" dirty="0">
                <a:solidFill>
                  <a:schemeClr val="tx1"/>
                </a:solidFill>
              </a:rPr>
              <a:t>МБОУ ДО ДЮСШ Азовского района -2чел.; </a:t>
            </a:r>
          </a:p>
          <a:p>
            <a:r>
              <a:rPr lang="ru-RU" dirty="0">
                <a:solidFill>
                  <a:schemeClr val="tx1"/>
                </a:solidFill>
              </a:rPr>
              <a:t>МБУ ДО ДЮСШ КР </a:t>
            </a:r>
            <a:r>
              <a:rPr lang="ru-RU" dirty="0" err="1">
                <a:solidFill>
                  <a:schemeClr val="tx1"/>
                </a:solidFill>
              </a:rPr>
              <a:t>Кагальницкого</a:t>
            </a:r>
            <a:r>
              <a:rPr lang="ru-RU" dirty="0">
                <a:solidFill>
                  <a:schemeClr val="tx1"/>
                </a:solidFill>
              </a:rPr>
              <a:t> района – 2чел..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</a:rPr>
              <a:t>Всего 32 тренера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47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62523" cy="2282319"/>
          </a:xfrm>
        </p:spPr>
        <p:txBody>
          <a:bodyPr>
            <a:normAutofit fontScale="90000"/>
          </a:bodyPr>
          <a:lstStyle/>
          <a:p>
            <a:r>
              <a:rPr lang="ru-RU" dirty="0"/>
              <a:t>реализация учебной программы «Регби как третий час урока физкультуры» в рамках учебного плана и внеурочной деятельности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04F1B65-D4D4-4F29-8F41-0F554DFFE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2" y="559985"/>
            <a:ext cx="4819650" cy="36147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0145C9-D696-4A8A-94E4-0D1461FB7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086" y="559986"/>
            <a:ext cx="4819649" cy="3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91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575681"/>
            <a:ext cx="10462523" cy="2282319"/>
          </a:xfrm>
        </p:spPr>
        <p:txBody>
          <a:bodyPr>
            <a:noAutofit/>
          </a:bodyPr>
          <a:lstStyle/>
          <a:p>
            <a:r>
              <a:rPr lang="ru-RU" sz="2200" dirty="0"/>
              <a:t>обучение преподавателей общеобразовательных организаций в целях реализации учебной программы «Регби как третий час урока физкультуры» в рамках учебного плана и внеурочной деятельности прошли обучение </a:t>
            </a:r>
            <a:r>
              <a:rPr lang="ru-RU" sz="2200" b="1" dirty="0"/>
              <a:t>121 преподаватель физической культуры</a:t>
            </a:r>
            <a:r>
              <a:rPr lang="ru-RU" sz="2200" dirty="0"/>
              <a:t> </a:t>
            </a:r>
            <a:r>
              <a:rPr lang="ru-RU" sz="2200" b="1" dirty="0"/>
              <a:t>из 26 (двадцати шести) Муниципальных районов</a:t>
            </a:r>
            <a:r>
              <a:rPr lang="ru-RU" sz="2200" dirty="0"/>
              <a:t> Ростовской области.</a:t>
            </a:r>
            <a:br>
              <a:rPr lang="ru-RU" dirty="0"/>
            </a:b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CEE7A82-C4EE-4BB0-BD58-F9A8598839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2" y="563299"/>
            <a:ext cx="4819650" cy="36147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CF23B8-8997-4080-9F6A-581B1538A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037" y="563300"/>
            <a:ext cx="6426198" cy="3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128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62523" cy="2282319"/>
          </a:xfrm>
        </p:spPr>
        <p:txBody>
          <a:bodyPr>
            <a:noAutofit/>
          </a:bodyPr>
          <a:lstStyle/>
          <a:p>
            <a:r>
              <a:rPr lang="ru-RU" sz="2400" dirty="0"/>
              <a:t>проведение областных, межрегиональных и всероссийских соревнований по регби в соответствии с календарным планом официальных физкультурных и спортивных мероприятий Ростовской области, Единым календарным планом межрегиональных, всероссийских спортивных мероприятий Минспорта России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32012A6-7003-4033-BD97-0F8C54CB64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5355" y="446459"/>
            <a:ext cx="4104826" cy="307862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A1437B-77F7-46F3-8E57-6D43C9248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12" y="446459"/>
            <a:ext cx="4049455" cy="307861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D829AE-18AB-4A70-B673-215CA40B02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687" y="446459"/>
            <a:ext cx="2467648" cy="370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3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3E65CF-14AE-4598-8109-765A3A301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462523" cy="608385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Положение о проведении соревнований по регби в Ростовской области сезона 2020 года, утверждено.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Положение о проведении межрегиональных соревнований по регби сезона 2020 года, утверждено.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Организовано проведение соревнований на территории Ростовской области в городах </a:t>
            </a:r>
            <a:r>
              <a:rPr lang="ru-RU" sz="2400" dirty="0" err="1">
                <a:solidFill>
                  <a:schemeClr val="tx1"/>
                </a:solidFill>
              </a:rPr>
              <a:t>Ростове</a:t>
            </a:r>
            <a:r>
              <a:rPr lang="ru-RU" sz="2400" dirty="0">
                <a:solidFill>
                  <a:schemeClr val="tx1"/>
                </a:solidFill>
              </a:rPr>
              <a:t>-на-Дону, Таганроге: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Чемпионат России по регби Премьер лига среди мужских команд  сезона 2020-2021 года,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Чемпионат Высшей лиги по регби среди мужских команд сезона 2020-2021 года,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Кубок России по регби среди мужских команд сезона 2020-2021 года,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2 и 3 тур Чемпионата России по регби-7 среди женских команд  сезона 2020-2021 года,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2 тур Чемпионата ФРЛ по регби-7 среди женских команд  сезона 2020 года.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16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0"/>
            <a:ext cx="10462523" cy="2282319"/>
          </a:xfrm>
        </p:spPr>
        <p:txBody>
          <a:bodyPr>
            <a:normAutofit/>
          </a:bodyPr>
          <a:lstStyle/>
          <a:p>
            <a:r>
              <a:rPr lang="ru-RU" b="1" dirty="0"/>
              <a:t>Реализуемые проекты Федерацией на территории Ростовской области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3E65CF-14AE-4598-8109-765A3A301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481" y="1908727"/>
            <a:ext cx="10343254" cy="4860924"/>
          </a:xfrm>
        </p:spPr>
        <p:txBody>
          <a:bodyPr>
            <a:normAutofit fontScale="92500" lnSpcReduction="10000"/>
          </a:bodyPr>
          <a:lstStyle/>
          <a:p>
            <a:r>
              <a:rPr lang="ru-RU" sz="3000" dirty="0">
                <a:solidFill>
                  <a:schemeClr val="tx1"/>
                </a:solidFill>
              </a:rPr>
              <a:t>В 26 новых Муниципальных образованиях открыты секции по тег-регби;</a:t>
            </a:r>
          </a:p>
          <a:p>
            <a:r>
              <a:rPr lang="ru-RU" sz="3000" dirty="0">
                <a:solidFill>
                  <a:schemeClr val="tx1"/>
                </a:solidFill>
              </a:rPr>
              <a:t>В 121 школах области играют в тег-регби более 2000  школьников;</a:t>
            </a:r>
          </a:p>
          <a:p>
            <a:r>
              <a:rPr lang="ru-RU" sz="3000" dirty="0">
                <a:solidFill>
                  <a:schemeClr val="tx1"/>
                </a:solidFill>
              </a:rPr>
              <a:t>В ДЮСШ МО открыты ставки и работает 32 новых тренера, которые пока обучают детей тег-регби;</a:t>
            </a:r>
          </a:p>
          <a:p>
            <a:r>
              <a:rPr lang="ru-RU" sz="3000" dirty="0">
                <a:solidFill>
                  <a:schemeClr val="tx1"/>
                </a:solidFill>
              </a:rPr>
              <a:t>В ДЮСШ  МО обучаются более 600 новых детей в секциях регби;</a:t>
            </a:r>
          </a:p>
          <a:p>
            <a:r>
              <a:rPr lang="ru-RU" sz="3000" dirty="0">
                <a:solidFill>
                  <a:schemeClr val="tx1"/>
                </a:solidFill>
              </a:rPr>
              <a:t>3000 детей ознакомлено с видом спорта регби через тег-регби.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38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14" y="1"/>
            <a:ext cx="10762422" cy="1619250"/>
          </a:xfrm>
        </p:spPr>
        <p:txBody>
          <a:bodyPr>
            <a:normAutofit/>
          </a:bodyPr>
          <a:lstStyle/>
          <a:p>
            <a:r>
              <a:rPr lang="ru-RU" b="1" dirty="0"/>
              <a:t>План работ на 2021 год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3E65CF-14AE-4598-8109-765A3A301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" y="1258957"/>
            <a:ext cx="10762422" cy="5510694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Запуск Донской и Студенческой лиг, развитие регионального проекта «Ростсельмаш-Лига»;</a:t>
            </a:r>
          </a:p>
          <a:p>
            <a:r>
              <a:rPr lang="ru-RU" dirty="0">
                <a:solidFill>
                  <a:schemeClr val="tx1"/>
                </a:solidFill>
              </a:rPr>
              <a:t>Выделение ставок тренерам по регби в спортивных школах РО, обучение тренеров с других видов спорта по виду спорта регби и набор ими групп начальной подготовки по регби;</a:t>
            </a:r>
          </a:p>
          <a:p>
            <a:r>
              <a:rPr lang="ru-RU" dirty="0">
                <a:solidFill>
                  <a:schemeClr val="tx1"/>
                </a:solidFill>
              </a:rPr>
              <a:t>Реализация планов и достижения показателей согласно Планам развития и Дорожной карты;</a:t>
            </a:r>
          </a:p>
          <a:p>
            <a:r>
              <a:rPr lang="ru-RU" dirty="0">
                <a:solidFill>
                  <a:schemeClr val="tx1"/>
                </a:solidFill>
              </a:rPr>
              <a:t>Поиск источников финансирования для обеспечения уставной деятельности Федерации;</a:t>
            </a:r>
          </a:p>
          <a:p>
            <a:r>
              <a:rPr lang="ru-RU" dirty="0">
                <a:solidFill>
                  <a:schemeClr val="tx1"/>
                </a:solidFill>
              </a:rPr>
              <a:t>Модернизация спортивной инфраструктуры для занятий регби (формат использования стадиона «Торпедо», на стадионе «Радуга» реализация модульных раздевалок, реконструкции беговых дорожек, трибун и монтаж видеонаблюдения)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При привлечении дополнительных источников финансирования ФРРО запланировано реализация следующих мероприятий:</a:t>
            </a:r>
          </a:p>
          <a:p>
            <a:r>
              <a:rPr lang="ru-RU" dirty="0">
                <a:solidFill>
                  <a:schemeClr val="tx1"/>
                </a:solidFill>
              </a:rPr>
              <a:t>Поддержка детско-юношеских, любительских, студенческих и профессиональных команд Ростовской области;</a:t>
            </a:r>
          </a:p>
          <a:p>
            <a:r>
              <a:rPr lang="ru-RU" dirty="0">
                <a:solidFill>
                  <a:schemeClr val="tx1"/>
                </a:solidFill>
              </a:rPr>
              <a:t>Поддержка тренерского состава во вновь открытых (расширенных) отделения регби;</a:t>
            </a:r>
          </a:p>
          <a:p>
            <a:r>
              <a:rPr lang="ru-RU" dirty="0">
                <a:solidFill>
                  <a:schemeClr val="tx1"/>
                </a:solidFill>
              </a:rPr>
              <a:t>Реконструкция и модернизация спортивных объектов для занятия регби;</a:t>
            </a:r>
          </a:p>
          <a:p>
            <a:r>
              <a:rPr lang="ru-RU" dirty="0">
                <a:solidFill>
                  <a:schemeClr val="tx1"/>
                </a:solidFill>
              </a:rPr>
              <a:t>Содействие в организации участия команд Ростовской области в проведении соревнований различного уровня.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76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62523" cy="2282319"/>
          </a:xfrm>
        </p:spPr>
        <p:txBody>
          <a:bodyPr>
            <a:normAutofit/>
          </a:bodyPr>
          <a:lstStyle/>
          <a:p>
            <a:r>
              <a:rPr lang="ru-RU" dirty="0"/>
              <a:t>Федерации РЕГБИ РОСТОВСКОЙ ОБЛАСТИ В 2020 ГОДУ начислено </a:t>
            </a:r>
            <a:r>
              <a:rPr lang="ru-RU" b="1" u="sng" dirty="0"/>
              <a:t>63 балла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393A9F9-6E30-4A05-B902-CB1D4D3050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0628588"/>
              </p:ext>
            </p:extLst>
          </p:nvPr>
        </p:nvGraphicFramePr>
        <p:xfrm>
          <a:off x="1828800" y="685800"/>
          <a:ext cx="8534399" cy="3614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24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069" y="2143539"/>
            <a:ext cx="9819861" cy="2570922"/>
          </a:xfrm>
        </p:spPr>
        <p:txBody>
          <a:bodyPr/>
          <a:lstStyle/>
          <a:p>
            <a:pPr algn="ctr"/>
            <a:r>
              <a:rPr lang="ru-RU" dirty="0"/>
              <a:t>Благодарю за внимание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89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62523" cy="2282319"/>
          </a:xfrm>
        </p:spPr>
        <p:txBody>
          <a:bodyPr/>
          <a:lstStyle/>
          <a:p>
            <a:r>
              <a:rPr lang="ru-RU" dirty="0"/>
              <a:t>Финансовое обеспечение в 2020 году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C7CD461-0323-40A9-8E80-5B9CE387B7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612003"/>
              </p:ext>
            </p:extLst>
          </p:nvPr>
        </p:nvGraphicFramePr>
        <p:xfrm>
          <a:off x="684212" y="460513"/>
          <a:ext cx="5182016" cy="38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graphicFrame>
        <p:nvGraphicFramePr>
          <p:cNvPr id="9" name="Объект 6">
            <a:extLst>
              <a:ext uri="{FF2B5EF4-FFF2-40B4-BE49-F238E27FC236}">
                <a16:creationId xmlns:a16="http://schemas.microsoft.com/office/drawing/2014/main" id="{EDF4D3BA-0F77-4146-B18C-A74ADE50F4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5688313"/>
              </p:ext>
            </p:extLst>
          </p:nvPr>
        </p:nvGraphicFramePr>
        <p:xfrm>
          <a:off x="6096000" y="460513"/>
          <a:ext cx="5182016" cy="38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56213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10462523" cy="2282319"/>
          </a:xfrm>
        </p:spPr>
        <p:txBody>
          <a:bodyPr/>
          <a:lstStyle/>
          <a:p>
            <a:r>
              <a:rPr lang="ru-RU" dirty="0"/>
              <a:t>Финансовое обеспечение в 2020 году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graphicFrame>
        <p:nvGraphicFramePr>
          <p:cNvPr id="5" name="Объект 6">
            <a:extLst>
              <a:ext uri="{FF2B5EF4-FFF2-40B4-BE49-F238E27FC236}">
                <a16:creationId xmlns:a16="http://schemas.microsoft.com/office/drawing/2014/main" id="{C171A316-DF89-4737-A889-19182807C3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2171400"/>
              </p:ext>
            </p:extLst>
          </p:nvPr>
        </p:nvGraphicFramePr>
        <p:xfrm>
          <a:off x="1488419" y="336459"/>
          <a:ext cx="9215162" cy="4068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8301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62523" cy="2282319"/>
          </a:xfrm>
        </p:spPr>
        <p:txBody>
          <a:bodyPr>
            <a:normAutofit/>
          </a:bodyPr>
          <a:lstStyle/>
          <a:p>
            <a:r>
              <a:rPr lang="ru-RU" dirty="0"/>
              <a:t>Взаимодействие с Исполнительной властью в регионе.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5F6B0A4-823D-47F7-92D6-2C858A914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767" y="369342"/>
            <a:ext cx="4199810" cy="2802988"/>
          </a:xfr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4F4898-7627-4B6B-B911-35DC9F614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599" y="370383"/>
            <a:ext cx="3735929" cy="28019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1965D0-2EF4-45AD-864B-6A82EEC10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100981" y="369342"/>
            <a:ext cx="2664792" cy="35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75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3E65CF-14AE-4598-8109-765A3A301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462524" cy="608385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Изучили опыт г. Москвы по запуску на 3 уроке физкультуры программы качественного и безопасного знакомства с основами регби и включить программу по тэг-регби в дорожную карту по развитию регби в Ростовской области на 2020-2024гг.; </a:t>
            </a:r>
            <a:r>
              <a:rPr lang="ru-RU" b="1" dirty="0">
                <a:solidFill>
                  <a:schemeClr val="tx1"/>
                </a:solidFill>
              </a:rPr>
              <a:t>(выполнено)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Создать новую дорожную карту по развитию регби в Ростовской области на 2020-2024гг. совместно с Федерацией регби России и Министерством спорта Ростовской области; </a:t>
            </a:r>
            <a:r>
              <a:rPr lang="ru-RU" b="1" dirty="0">
                <a:solidFill>
                  <a:schemeClr val="tx1"/>
                </a:solidFill>
              </a:rPr>
              <a:t>(выполнено)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Провести переговоры руководству Федерации регби России с Губернатором о увеличении субсидий на профессиональные команды во втором полугодии 2020г.;  </a:t>
            </a:r>
            <a:r>
              <a:rPr lang="ru-RU" b="1" dirty="0">
                <a:solidFill>
                  <a:schemeClr val="tx1"/>
                </a:solidFill>
              </a:rPr>
              <a:t>(выполнено)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Рассмотреть возможность проведения домашних игр на стадионе «Труд» и стадионе «Олимп-2» в г. </a:t>
            </a:r>
            <a:r>
              <a:rPr lang="ru-RU" dirty="0" err="1">
                <a:solidFill>
                  <a:schemeClr val="tx1"/>
                </a:solidFill>
              </a:rPr>
              <a:t>Ростове</a:t>
            </a:r>
            <a:r>
              <a:rPr lang="ru-RU" dirty="0">
                <a:solidFill>
                  <a:schemeClr val="tx1"/>
                </a:solidFill>
              </a:rPr>
              <a:t>-на-Дону, а также на стадионе «Торпедо» в г. Таганроге; (выполнено по Таганрогу, по </a:t>
            </a:r>
            <a:r>
              <a:rPr lang="ru-RU" dirty="0" err="1">
                <a:solidFill>
                  <a:schemeClr val="tx1"/>
                </a:solidFill>
              </a:rPr>
              <a:t>Ростову</a:t>
            </a:r>
            <a:r>
              <a:rPr lang="ru-RU" dirty="0">
                <a:solidFill>
                  <a:schemeClr val="tx1"/>
                </a:solidFill>
              </a:rPr>
              <a:t> в работе)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На гребном канале (левый берег Дона) построить искусственное тренировочное поле </a:t>
            </a:r>
            <a:r>
              <a:rPr lang="ru-RU" b="1" dirty="0">
                <a:solidFill>
                  <a:schemeClr val="tx1"/>
                </a:solidFill>
              </a:rPr>
              <a:t>(выполнено, возведено два искусственных поля без трибун)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Рассмотреть возможность проведения Чемпионата Европы по пляжному регби в </a:t>
            </a:r>
            <a:r>
              <a:rPr lang="ru-RU" dirty="0" err="1">
                <a:solidFill>
                  <a:schemeClr val="tx1"/>
                </a:solidFill>
              </a:rPr>
              <a:t>Ростове</a:t>
            </a:r>
            <a:r>
              <a:rPr lang="ru-RU" dirty="0">
                <a:solidFill>
                  <a:schemeClr val="tx1"/>
                </a:solidFill>
              </a:rPr>
              <a:t>-на-Дону; (в работе)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Проработать вопрос создания регионального центра подготовки регбистов в Ростовской области на период с 2020 по 2024гг.; (в работе)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Разработать и утвердить Программу развития регби в сельских районах Ростовской области на 2020-2022гг. </a:t>
            </a:r>
            <a:r>
              <a:rPr lang="ru-RU" b="1" dirty="0">
                <a:solidFill>
                  <a:schemeClr val="tx1"/>
                </a:solidFill>
              </a:rPr>
              <a:t>(выполнено)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82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3E65CF-14AE-4598-8109-765A3A301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462523" cy="5900530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Региональные и федеральные проекты, способствующие популяризации регби в РО;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Реконструкция муниципальных стадионов и строительство стадиона под регби с натуральным покрытием на 1500 - 1800 мест в </a:t>
            </a:r>
            <a:r>
              <a:rPr lang="ru-RU" dirty="0" err="1">
                <a:solidFill>
                  <a:schemeClr val="tx1"/>
                </a:solidFill>
              </a:rPr>
              <a:t>Ростове</a:t>
            </a:r>
            <a:r>
              <a:rPr lang="ru-RU" dirty="0">
                <a:solidFill>
                  <a:schemeClr val="tx1"/>
                </a:solidFill>
              </a:rPr>
              <a:t>-на-Дону;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Субсидирование регбийных команд различного уровня в 2021г.;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Проведение этапов ЧМ - 2027 в г. </a:t>
            </a:r>
            <a:r>
              <a:rPr lang="ru-RU" dirty="0" err="1">
                <a:solidFill>
                  <a:schemeClr val="tx1"/>
                </a:solidFill>
              </a:rPr>
              <a:t>Ростов</a:t>
            </a:r>
            <a:r>
              <a:rPr lang="ru-RU" dirty="0">
                <a:solidFill>
                  <a:schemeClr val="tx1"/>
                </a:solidFill>
              </a:rPr>
              <a:t>-на-Дону;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Проведение Чемпионата Европы по пляжному регби в г. </a:t>
            </a:r>
            <a:r>
              <a:rPr lang="ru-RU" dirty="0" err="1">
                <a:solidFill>
                  <a:schemeClr val="tx1"/>
                </a:solidFill>
              </a:rPr>
              <a:t>Ростов</a:t>
            </a:r>
            <a:r>
              <a:rPr lang="ru-RU" dirty="0">
                <a:solidFill>
                  <a:schemeClr val="tx1"/>
                </a:solidFill>
              </a:rPr>
              <a:t>-на-Дону и др.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Выделены ставки тренеров по регби и определены тренеры с других видов спорта для обучения их по виду спорта регби, вдвое увеличен объём субсидий, выделяемых на профессиональные команды от Минспорта РО, у спортсменов появилась возможность тренироваться на вновь построенном искусственном поле на Гребном канале.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91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9B440-64A9-4AD4-8E7D-1C816735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62523" cy="2282319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приобретение необходимого оборудования и инвентаря для областных спортивных учреждений, в которых имеются отделения регби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98570FF-EB74-411E-B3A9-49495B4950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899" y="279385"/>
            <a:ext cx="4819650" cy="36147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1DB07A-A489-43AA-B6FD-E57C93ACC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586" y="279385"/>
            <a:ext cx="2054087" cy="36517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29F1AB-DCE6-41A8-A70C-029C912C6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710" y="420918"/>
            <a:ext cx="4491525" cy="336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59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3E65CF-14AE-4598-8109-765A3A301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462523" cy="58740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СШОР №5 города </a:t>
            </a:r>
            <a:r>
              <a:rPr lang="ru-RU" sz="3200" dirty="0" err="1">
                <a:solidFill>
                  <a:schemeClr val="tx1"/>
                </a:solidFill>
              </a:rPr>
              <a:t>Ростов</a:t>
            </a:r>
            <a:r>
              <a:rPr lang="ru-RU" sz="3200" dirty="0">
                <a:solidFill>
                  <a:schemeClr val="tx1"/>
                </a:solidFill>
              </a:rPr>
              <a:t>-на-Дону приобретены регбийные ворота.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Для общеобразовательных школ и ДЮСШ министерства образования приобретены: </a:t>
            </a:r>
          </a:p>
          <a:p>
            <a:r>
              <a:rPr lang="ru-RU" sz="3200" dirty="0">
                <a:solidFill>
                  <a:schemeClr val="tx1"/>
                </a:solidFill>
              </a:rPr>
              <a:t>мячи регбийные – </a:t>
            </a:r>
            <a:r>
              <a:rPr lang="ru-RU" sz="3200" b="1" dirty="0">
                <a:solidFill>
                  <a:schemeClr val="tx1"/>
                </a:solidFill>
              </a:rPr>
              <a:t>600 шт.</a:t>
            </a:r>
          </a:p>
          <a:p>
            <a:r>
              <a:rPr lang="ru-RU" sz="3200" dirty="0">
                <a:solidFill>
                  <a:schemeClr val="tx1"/>
                </a:solidFill>
              </a:rPr>
              <a:t>фишки для разметки площадки – </a:t>
            </a:r>
            <a:r>
              <a:rPr lang="ru-RU" sz="3200" b="1" dirty="0">
                <a:solidFill>
                  <a:schemeClr val="tx1"/>
                </a:solidFill>
              </a:rPr>
              <a:t>300 комплектов</a:t>
            </a:r>
          </a:p>
          <a:p>
            <a:r>
              <a:rPr lang="ru-RU" sz="3200" dirty="0">
                <a:solidFill>
                  <a:schemeClr val="tx1"/>
                </a:solidFill>
              </a:rPr>
              <a:t>пояса для тег-регби с лентами – </a:t>
            </a:r>
            <a:r>
              <a:rPr lang="ru-RU" sz="3200" b="1" dirty="0">
                <a:solidFill>
                  <a:schemeClr val="tx1"/>
                </a:solidFill>
              </a:rPr>
              <a:t>4200 шт.</a:t>
            </a:r>
          </a:p>
          <a:p>
            <a:r>
              <a:rPr lang="ru-RU" sz="3200" dirty="0">
                <a:solidFill>
                  <a:schemeClr val="tx1"/>
                </a:solidFill>
              </a:rPr>
              <a:t>манишки – </a:t>
            </a:r>
            <a:r>
              <a:rPr lang="ru-RU" sz="3200" b="1" dirty="0">
                <a:solidFill>
                  <a:schemeClr val="tx1"/>
                </a:solidFill>
              </a:rPr>
              <a:t>3000 шт.</a:t>
            </a:r>
          </a:p>
          <a:p>
            <a:r>
              <a:rPr lang="ru-RU" sz="3200" dirty="0">
                <a:solidFill>
                  <a:schemeClr val="tx1"/>
                </a:solidFill>
              </a:rPr>
              <a:t>сетки для мячей </a:t>
            </a:r>
            <a:r>
              <a:rPr lang="ru-RU" sz="3200" b="1" dirty="0">
                <a:solidFill>
                  <a:schemeClr val="tx1"/>
                </a:solidFill>
              </a:rPr>
              <a:t>300 шт.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22F43F-27AE-44EB-8396-5AE7BCBB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6735" y="5150401"/>
            <a:ext cx="952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2957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488</TotalTime>
  <Words>1119</Words>
  <Application>Microsoft Office PowerPoint</Application>
  <PresentationFormat>Широкоэкранный</PresentationFormat>
  <Paragraphs>87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Century Gothic</vt:lpstr>
      <vt:lpstr>Wingdings 3</vt:lpstr>
      <vt:lpstr>Сектор</vt:lpstr>
      <vt:lpstr>Отчет по результатам деятельности  Региональной физкультурно-спортивной Общественной организации «Федерация регби Ростовской области» (РФСОО «ФРРО») за 2020г.</vt:lpstr>
      <vt:lpstr>Федерации РЕГБИ РОСТОВСКОЙ ОБЛАСТИ В 2020 ГОДУ начислено 63 балла</vt:lpstr>
      <vt:lpstr>Финансовое обеспечение в 2020 году</vt:lpstr>
      <vt:lpstr>Финансовое обеспечение в 2020 году</vt:lpstr>
      <vt:lpstr>Взаимодействие с Исполнительной властью в регионе.</vt:lpstr>
      <vt:lpstr>Презентация PowerPoint</vt:lpstr>
      <vt:lpstr>Презентация PowerPoint</vt:lpstr>
      <vt:lpstr>приобретение необходимого оборудования и инвентаря для областных спортивных учреждений, в которых имеются отделения регби</vt:lpstr>
      <vt:lpstr>Презентация PowerPoint</vt:lpstr>
      <vt:lpstr>подготовка и участие в соревнованиях профессиональных команд клубов Ростовской области</vt:lpstr>
      <vt:lpstr>Презентация PowerPoint</vt:lpstr>
      <vt:lpstr>Подготовка и обучение тренеров для открытия отделений в спортивных учреждениях Ростовской области, обеспечению участия тренеров в курсах повышения квалификации, проведению семинаров для тренеров по тег-регби, а так же проведению семинаров для судей, обслуживающих соревнования по тег-регби</vt:lpstr>
      <vt:lpstr>Презентация PowerPoint</vt:lpstr>
      <vt:lpstr>реализация учебной программы «Регби как третий час урока физкультуры» в рамках учебного плана и внеурочной деятельности</vt:lpstr>
      <vt:lpstr>обучение преподавателей общеобразовательных организаций в целях реализации учебной программы «Регби как третий час урока физкультуры» в рамках учебного плана и внеурочной деятельности прошли обучение 121 преподаватель физической культуры из 26 (двадцати шести) Муниципальных районов Ростовской области. </vt:lpstr>
      <vt:lpstr>проведение областных, межрегиональных и всероссийских соревнований по регби в соответствии с календарным планом официальных физкультурных и спортивных мероприятий Ростовской области, Единым календарным планом межрегиональных, всероссийских спортивных мероприятий Минспорта России</vt:lpstr>
      <vt:lpstr>Презентация PowerPoint</vt:lpstr>
      <vt:lpstr>Реализуемые проекты Федерацией на территории Ростовской области</vt:lpstr>
      <vt:lpstr>План работ на 2021 год</vt:lpstr>
      <vt:lpstr>Благодарю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результатам деятельности  Региональной физкультурно-спортивной Общественной организации «Федерация регби Ростовской области» (РФСОО «ФРРО») за 2020г.</dc:title>
  <dc:creator>Илья Щепилов</dc:creator>
  <cp:lastModifiedBy>Илья Щепилов</cp:lastModifiedBy>
  <cp:revision>22</cp:revision>
  <dcterms:created xsi:type="dcterms:W3CDTF">2021-03-11T11:17:39Z</dcterms:created>
  <dcterms:modified xsi:type="dcterms:W3CDTF">2021-03-12T13:45:43Z</dcterms:modified>
</cp:coreProperties>
</file>